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media/media1.m4v" ContentType="video/unknown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03084"/>
          <c:y val="0.0769486"/>
          <c:w val="0.745888"/>
          <c:h val="0.69031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&lt;k&gt;</c:v>
                </c:pt>
              </c:strCache>
            </c:strRef>
          </c:tx>
          <c:spPr>
            <a:noFill/>
            <a:ln w="12700" cap="flat">
              <a:noFill/>
              <a:prstDash val="solid"/>
              <a:miter lim="400000"/>
            </a:ln>
            <a:effectLst/>
          </c:spPr>
          <c:marker>
            <c:symbol val="x"/>
            <c:size val="15"/>
            <c:spPr>
              <a:noFill/>
              <a:ln w="38100" cap="flat">
                <a:solidFill>
                  <a:srgbClr val="909398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latin typeface="Helvetica Light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Sheet1!$B$2:$B$9</c:f>
              <c:numCache>
                <c:ptCount val="3"/>
                <c:pt idx="0">
                  <c:v>50.000000</c:v>
                </c:pt>
                <c:pt idx="1">
                  <c:v>100.000000</c:v>
                </c:pt>
                <c:pt idx="2">
                  <c:v>1000.000000</c:v>
                </c:pt>
              </c:numCache>
            </c:numRef>
          </c:xVal>
          <c:yVal>
            <c:numRef>
              <c:f>Sheet1!$C$2:$C$9</c:f>
              <c:numCache>
                <c:ptCount val="1"/>
                <c:pt idx="0">
                  <c:v>0.420000</c:v>
                </c:pt>
              </c:numCache>
            </c:numRef>
          </c:yVal>
          <c:smooth val="0"/>
        </c:ser>
        <c:axId val="2094734552"/>
        <c:axId val="2094734553"/>
      </c:scatterChart>
      <c:val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2400" u="none">
                    <a:solidFill>
                      <a:srgbClr val="FFFFFF"/>
                    </a:solidFill>
                    <a:latin typeface="Helvetica Light"/>
                  </a:defRPr>
                </a:pPr>
                <a:r>
                  <a:rPr b="0" i="0" strike="noStrike" sz="2400" u="none">
                    <a:solidFill>
                      <a:srgbClr val="FFFFFF"/>
                    </a:solidFill>
                    <a:latin typeface="Helvetica Light"/>
                  </a:rPr>
                  <a:t>Network Size N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Helvetica Light"/>
              </a:defRPr>
            </a:pPr>
          </a:p>
        </c:txPr>
        <c:crossAx val="2094734553"/>
        <c:crosses val="autoZero"/>
        <c:crossBetween val="between"/>
        <c:majorUnit val="250"/>
        <c:minorUnit val="125"/>
      </c:val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400" u="none">
                    <a:solidFill>
                      <a:srgbClr val="FFFFFF"/>
                    </a:solidFill>
                    <a:latin typeface="Helvetica Light"/>
                  </a:defRPr>
                </a:pPr>
                <a:r>
                  <a:rPr b="0" i="0" strike="noStrike" sz="2400" u="none">
                    <a:solidFill>
                      <a:srgbClr val="FFFFFF"/>
                    </a:solidFill>
                    <a:latin typeface="Helvetica Light"/>
                  </a:rPr>
                  <a:t>Average Degree &lt;k&gt;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0.15"/>
        <c:minorUnit val="0.0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08000">
              <a:lnSpc>
                <a:spcPct val="100000"/>
              </a:lnSpc>
              <a:defRPr b="1"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Random networks</a:t>
            </a:r>
          </a:p>
          <a:p>
            <a:pPr defTabSz="508000">
              <a:lnSpc>
                <a:spcPct val="1000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508000">
              <a:lnSpc>
                <a:spcPct val="1000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The study of networks is not anew. Erdos and Renyi, two hungarian mathematicians, created the random network theory in the 1960s.  They proposed the most simple approximation to model a very complex networks. When you don't know the exact details of complicated interactions between technologies, the simplest approximation is to assume these interactions happen at random.</a:t>
            </a:r>
          </a:p>
          <a:p>
            <a:pPr defTabSz="508000">
              <a:lnSpc>
                <a:spcPct val="1000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508000">
              <a:lnSpc>
                <a:spcPct val="1000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Random theory was born. A random graph has a random set of nodes and places links between nodes at random. For example, there is a component of chance in what people we meet every day. Also, encounters between insects or molecules happen at random. 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Scale-free are an example of “growth network”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 function all-random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create-link-with creates an undirected link between the caller and agent. create-link-to creates a directed link from the caller to agent. create-link-from creates a directed link from agent to the caller.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 function all-random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 function all-random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 function all-random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 function all-random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look at a Netlogo simulation of the ER GRAPH</a:t>
            </a:r>
          </a:p>
          <a:p>
            <a:pPr marL="397042" indent="-397042">
              <a:buSzPct val="100000"/>
              <a:buAutoNum type="arabicPeriod" startAt="1"/>
            </a:pPr>
            <a:r>
              <a:t>Looks like a Hairball =&gt; Network Layout</a:t>
            </a:r>
          </a:p>
          <a:p>
            <a:pPr marL="397042" indent="-397042">
              <a:buSzPct val="100000"/>
              <a:buAutoNum type="arabicPeriod" startAt="1"/>
            </a:pPr>
          </a:p>
          <a:p>
            <a:p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infect</a:t>
            </a:r>
          </a:p>
          <a:p>
            <a:pPr/>
            <a:r>
              <a:t>  ask link-neighbors with [color != red]</a:t>
            </a:r>
          </a:p>
          <a:p>
            <a:pPr/>
            <a:r>
              <a:t>  [ </a:t>
            </a:r>
          </a:p>
          <a:p>
            <a:pPr/>
            <a:r>
              <a:t>     if random-float 1 &lt;  prob-infection  ;; virus-spread-chance</a:t>
            </a:r>
          </a:p>
          <a:p>
            <a:pPr/>
            <a:r>
              <a:t>     [ </a:t>
            </a:r>
          </a:p>
          <a:p>
            <a:pPr/>
            <a:r>
              <a:t>        ;; become-infected </a:t>
            </a:r>
          </a:p>
          <a:p>
            <a:pPr/>
            <a:r>
              <a:t>        set color red       </a:t>
            </a:r>
          </a:p>
          <a:p>
            <a:pPr/>
            <a:r>
              <a:t>      ]</a:t>
            </a:r>
          </a:p>
          <a:p>
            <a:pPr/>
            <a:r>
              <a:t>  ]</a:t>
            </a:r>
          </a:p>
          <a:p>
            <a:pPr/>
            <a:r>
              <a:t>end</a:t>
            </a:r>
          </a:p>
          <a:p>
            <a:pPr/>
          </a:p>
          <a:p>
            <a:pPr/>
          </a:p>
          <a:p>
            <a:pPr/>
            <a:r>
              <a:t>layout-spring (turtles with [any? link-neighbors]) links 0.1 2 0.4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1.xml"/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tif"/><Relationship Id="rId7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5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IR on Network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SIR on Networks</a:t>
            </a:r>
          </a:p>
        </p:txBody>
      </p:sp>
      <p:sp>
        <p:nvSpPr>
          <p:cNvPr id="120" name="Sergi Valverde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Sergi Valverde</a:t>
            </a:r>
          </a:p>
          <a:p>
            <a:pPr/>
            <a:r>
              <a:t>COMPLEX DISEASES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How it works?"/>
          <p:cNvSpPr txBox="1"/>
          <p:nvPr/>
        </p:nvSpPr>
        <p:spPr>
          <a:xfrm>
            <a:off x="4890071" y="502817"/>
            <a:ext cx="32246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 it works? </a:t>
            </a:r>
          </a:p>
        </p:txBody>
      </p:sp>
      <p:sp>
        <p:nvSpPr>
          <p:cNvPr id="215" name="Circle"/>
          <p:cNvSpPr/>
          <p:nvPr/>
        </p:nvSpPr>
        <p:spPr>
          <a:xfrm>
            <a:off x="7461315" y="2325718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6" name="Circle"/>
          <p:cNvSpPr/>
          <p:nvPr/>
        </p:nvSpPr>
        <p:spPr>
          <a:xfrm>
            <a:off x="3235990" y="4533900"/>
            <a:ext cx="685801" cy="685800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7" name="Circle"/>
          <p:cNvSpPr/>
          <p:nvPr/>
        </p:nvSpPr>
        <p:spPr>
          <a:xfrm>
            <a:off x="7143998" y="7015506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8" name="Line"/>
          <p:cNvSpPr/>
          <p:nvPr/>
        </p:nvSpPr>
        <p:spPr>
          <a:xfrm flipV="1">
            <a:off x="3928447" y="2861612"/>
            <a:ext cx="3569234" cy="1865998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9" name="Line"/>
          <p:cNvSpPr/>
          <p:nvPr/>
        </p:nvSpPr>
        <p:spPr>
          <a:xfrm>
            <a:off x="3931484" y="5029104"/>
            <a:ext cx="3311768" cy="213133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0" name="Circle"/>
          <p:cNvSpPr/>
          <p:nvPr/>
        </p:nvSpPr>
        <p:spPr>
          <a:xfrm>
            <a:off x="9502293" y="4533900"/>
            <a:ext cx="685801" cy="685800"/>
          </a:xfrm>
          <a:prstGeom prst="ellipse">
            <a:avLst/>
          </a:prstGeom>
          <a:gradFill>
            <a:gsLst>
              <a:gs pos="0">
                <a:srgbClr val="FFEE3B"/>
              </a:gs>
              <a:gs pos="49523">
                <a:srgbClr val="B5821E"/>
              </a:gs>
              <a:gs pos="99464">
                <a:srgbClr val="6A1701"/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1" name="thiswho"/>
          <p:cNvSpPr txBox="1"/>
          <p:nvPr/>
        </p:nvSpPr>
        <p:spPr>
          <a:xfrm>
            <a:off x="9540645" y="2514391"/>
            <a:ext cx="1851248" cy="725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thiswho</a:t>
            </a:r>
          </a:p>
        </p:txBody>
      </p:sp>
      <p:sp>
        <p:nvSpPr>
          <p:cNvPr id="222" name="Line"/>
          <p:cNvSpPr/>
          <p:nvPr/>
        </p:nvSpPr>
        <p:spPr>
          <a:xfrm flipH="1">
            <a:off x="9981023" y="3272181"/>
            <a:ext cx="336383" cy="1237604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How it works?"/>
          <p:cNvSpPr txBox="1"/>
          <p:nvPr/>
        </p:nvSpPr>
        <p:spPr>
          <a:xfrm>
            <a:off x="4890071" y="502817"/>
            <a:ext cx="32246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 it works? </a:t>
            </a:r>
          </a:p>
        </p:txBody>
      </p:sp>
      <p:sp>
        <p:nvSpPr>
          <p:cNvPr id="227" name="Circle"/>
          <p:cNvSpPr/>
          <p:nvPr/>
        </p:nvSpPr>
        <p:spPr>
          <a:xfrm>
            <a:off x="7461315" y="2325718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8" name="Circle"/>
          <p:cNvSpPr/>
          <p:nvPr/>
        </p:nvSpPr>
        <p:spPr>
          <a:xfrm>
            <a:off x="3235990" y="4533900"/>
            <a:ext cx="685801" cy="685800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9" name="Circle"/>
          <p:cNvSpPr/>
          <p:nvPr/>
        </p:nvSpPr>
        <p:spPr>
          <a:xfrm>
            <a:off x="7143998" y="7015506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0" name="Line"/>
          <p:cNvSpPr/>
          <p:nvPr/>
        </p:nvSpPr>
        <p:spPr>
          <a:xfrm flipV="1">
            <a:off x="3928447" y="2861612"/>
            <a:ext cx="3569234" cy="1865998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1" name="Line"/>
          <p:cNvSpPr/>
          <p:nvPr/>
        </p:nvSpPr>
        <p:spPr>
          <a:xfrm>
            <a:off x="3931484" y="5029104"/>
            <a:ext cx="3311768" cy="213133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2" name="Circle"/>
          <p:cNvSpPr/>
          <p:nvPr/>
        </p:nvSpPr>
        <p:spPr>
          <a:xfrm>
            <a:off x="9519382" y="4533900"/>
            <a:ext cx="685801" cy="685800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3" name="Line"/>
          <p:cNvSpPr/>
          <p:nvPr/>
        </p:nvSpPr>
        <p:spPr>
          <a:xfrm>
            <a:off x="8038741" y="2978079"/>
            <a:ext cx="1633064" cy="1633064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4" name="Line"/>
          <p:cNvSpPr/>
          <p:nvPr/>
        </p:nvSpPr>
        <p:spPr>
          <a:xfrm flipH="1">
            <a:off x="7519255" y="3038191"/>
            <a:ext cx="254603" cy="3975142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4902" y="520675"/>
            <a:ext cx="9285140" cy="871225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Oval"/>
          <p:cNvSpPr/>
          <p:nvPr/>
        </p:nvSpPr>
        <p:spPr>
          <a:xfrm>
            <a:off x="3221227" y="1029457"/>
            <a:ext cx="1505536" cy="427917"/>
          </a:xfrm>
          <a:prstGeom prst="ellipse">
            <a:avLst/>
          </a:prstGeom>
          <a:ln w="101600">
            <a:solidFill>
              <a:srgbClr val="FF28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4902" y="520675"/>
            <a:ext cx="9285140" cy="871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5164" y="1376200"/>
            <a:ext cx="1014026" cy="13621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4300" dist="138507" dir="2910179">
              <a:srgbClr val="000000">
                <a:alpha val="74094"/>
              </a:srgbClr>
            </a:outerShdw>
          </a:effectLst>
        </p:spPr>
      </p:pic>
      <p:grpSp>
        <p:nvGrpSpPr>
          <p:cNvPr id="247" name="Group"/>
          <p:cNvGrpSpPr/>
          <p:nvPr/>
        </p:nvGrpSpPr>
        <p:grpSpPr>
          <a:xfrm>
            <a:off x="3951046" y="2120504"/>
            <a:ext cx="499919" cy="465918"/>
            <a:chOff x="0" y="0"/>
            <a:chExt cx="499918" cy="465917"/>
          </a:xfrm>
        </p:grpSpPr>
        <p:sp>
          <p:nvSpPr>
            <p:cNvPr id="245" name="Line"/>
            <p:cNvSpPr/>
            <p:nvPr/>
          </p:nvSpPr>
          <p:spPr>
            <a:xfrm flipV="1">
              <a:off x="265392" y="-1"/>
              <a:ext cx="1" cy="465919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100859"/>
                  <a:satOff val="-13629"/>
                  <a:lumOff val="2387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46" name="Line"/>
            <p:cNvSpPr/>
            <p:nvPr/>
          </p:nvSpPr>
          <p:spPr>
            <a:xfrm>
              <a:off x="0" y="232958"/>
              <a:ext cx="499919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100859"/>
                  <a:satOff val="-13629"/>
                  <a:lumOff val="2387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88284 0.407010" origin="layout" pathEditMode="relative">
                                      <p:cBhvr>
                                        <p:cTn id="12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  <p:bldP build="whole" bldLvl="1" animBg="1" rev="0" advAuto="0" spid="244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258" y="429158"/>
            <a:ext cx="9178008" cy="8601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7082" y="2640807"/>
            <a:ext cx="6260780" cy="44719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4300" dist="138507" dir="2910179">
              <a:srgbClr val="000000">
                <a:alpha val="74094"/>
              </a:srgbClr>
            </a:outerShdw>
          </a:effectLst>
        </p:spPr>
      </p:pic>
      <p:sp>
        <p:nvSpPr>
          <p:cNvPr id="251" name="Oval"/>
          <p:cNvSpPr/>
          <p:nvPr/>
        </p:nvSpPr>
        <p:spPr>
          <a:xfrm>
            <a:off x="4008628" y="2858258"/>
            <a:ext cx="789523" cy="427916"/>
          </a:xfrm>
          <a:prstGeom prst="ellipse">
            <a:avLst/>
          </a:prstGeom>
          <a:ln w="101600">
            <a:solidFill>
              <a:srgbClr val="FF28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52" name="Oval"/>
          <p:cNvSpPr/>
          <p:nvPr/>
        </p:nvSpPr>
        <p:spPr>
          <a:xfrm>
            <a:off x="7856728" y="3163058"/>
            <a:ext cx="1552118" cy="857930"/>
          </a:xfrm>
          <a:prstGeom prst="ellipse">
            <a:avLst/>
          </a:prstGeom>
          <a:ln w="101600">
            <a:solidFill>
              <a:srgbClr val="FF28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53" name="Oval"/>
          <p:cNvSpPr/>
          <p:nvPr/>
        </p:nvSpPr>
        <p:spPr>
          <a:xfrm>
            <a:off x="5173179" y="5055854"/>
            <a:ext cx="3048586" cy="327309"/>
          </a:xfrm>
          <a:prstGeom prst="ellipse">
            <a:avLst/>
          </a:prstGeom>
          <a:ln w="101600">
            <a:solidFill>
              <a:srgbClr val="FF28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3"/>
      <p:bldP build="whole" bldLvl="1" animBg="1" rev="0" advAuto="0" spid="252" grpId="2"/>
      <p:bldP build="whole" bldLvl="1" animBg="1" rev="0" advAuto="0" spid="25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2526" y="621456"/>
            <a:ext cx="9056517" cy="8510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" name="Group"/>
          <p:cNvGrpSpPr/>
          <p:nvPr/>
        </p:nvGrpSpPr>
        <p:grpSpPr>
          <a:xfrm>
            <a:off x="4398181" y="1400986"/>
            <a:ext cx="499919" cy="465918"/>
            <a:chOff x="0" y="0"/>
            <a:chExt cx="499918" cy="465917"/>
          </a:xfrm>
        </p:grpSpPr>
        <p:sp>
          <p:nvSpPr>
            <p:cNvPr id="256" name="Line"/>
            <p:cNvSpPr/>
            <p:nvPr/>
          </p:nvSpPr>
          <p:spPr>
            <a:xfrm flipV="1">
              <a:off x="265392" y="-1"/>
              <a:ext cx="1" cy="465919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100859"/>
                  <a:satOff val="-13629"/>
                  <a:lumOff val="2387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57" name="Line"/>
            <p:cNvSpPr/>
            <p:nvPr/>
          </p:nvSpPr>
          <p:spPr>
            <a:xfrm>
              <a:off x="0" y="232958"/>
              <a:ext cx="499919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100859"/>
                  <a:satOff val="-13629"/>
                  <a:lumOff val="2387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95265 0.486678" origin="layout" pathEditMode="relative">
                                      <p:cBhvr>
                                        <p:cTn id="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6048" y="574902"/>
            <a:ext cx="9134669" cy="860379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Line"/>
          <p:cNvSpPr/>
          <p:nvPr/>
        </p:nvSpPr>
        <p:spPr>
          <a:xfrm flipH="1" flipV="1">
            <a:off x="7796231" y="3030400"/>
            <a:ext cx="1942403" cy="1"/>
          </a:xfrm>
          <a:prstGeom prst="line">
            <a:avLst/>
          </a:prstGeom>
          <a:ln w="50800">
            <a:solidFill>
              <a:srgbClr val="FF2B0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2" name="Line"/>
          <p:cNvSpPr/>
          <p:nvPr/>
        </p:nvSpPr>
        <p:spPr>
          <a:xfrm flipH="1">
            <a:off x="6903105" y="4602578"/>
            <a:ext cx="1942402" cy="1"/>
          </a:xfrm>
          <a:prstGeom prst="line">
            <a:avLst/>
          </a:prstGeom>
          <a:ln w="50800">
            <a:solidFill>
              <a:srgbClr val="FF2B0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3589" y="611942"/>
            <a:ext cx="10310190" cy="852971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Oval"/>
          <p:cNvSpPr/>
          <p:nvPr/>
        </p:nvSpPr>
        <p:spPr>
          <a:xfrm>
            <a:off x="1967323" y="2814678"/>
            <a:ext cx="1505535" cy="427917"/>
          </a:xfrm>
          <a:prstGeom prst="ellipse">
            <a:avLst/>
          </a:prstGeom>
          <a:ln w="101600">
            <a:solidFill>
              <a:srgbClr val="FF28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791" y="605484"/>
            <a:ext cx="10507218" cy="854263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ine"/>
          <p:cNvSpPr/>
          <p:nvPr/>
        </p:nvSpPr>
        <p:spPr>
          <a:xfrm flipH="1">
            <a:off x="9134630" y="5537694"/>
            <a:ext cx="1942403" cy="1"/>
          </a:xfrm>
          <a:prstGeom prst="line">
            <a:avLst/>
          </a:prstGeom>
          <a:ln w="50800">
            <a:solidFill>
              <a:srgbClr val="FF2B0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As the size N of the network increases, if you keep p, the probability of any two nodes being connected, the same, what happens to the average degree &lt;k&gt;?"/>
          <p:cNvSpPr/>
          <p:nvPr/>
        </p:nvSpPr>
        <p:spPr>
          <a:xfrm>
            <a:off x="1890227" y="1163833"/>
            <a:ext cx="8640757" cy="2032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2400"/>
              </a:spcBef>
              <a:defRPr sz="3200"/>
            </a:pPr>
            <a:r>
              <a:t>As the size N of the network increases, if you keep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t>, the probability of any two nodes being connected, the same, what happens to the average degree &lt;k&gt;?</a:t>
            </a:r>
          </a:p>
        </p:txBody>
      </p:sp>
      <p:graphicFrame>
        <p:nvGraphicFramePr>
          <p:cNvPr id="271" name="Scatter Chart"/>
          <p:cNvGraphicFramePr/>
          <p:nvPr/>
        </p:nvGraphicFramePr>
        <p:xfrm>
          <a:off x="2604641" y="3391779"/>
          <a:ext cx="6766615" cy="478631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72" name="?"/>
          <p:cNvSpPr txBox="1"/>
          <p:nvPr/>
        </p:nvSpPr>
        <p:spPr>
          <a:xfrm>
            <a:off x="6140450" y="5003885"/>
            <a:ext cx="72390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FFFB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73" name="p = 0.02"/>
          <p:cNvSpPr/>
          <p:nvPr/>
        </p:nvSpPr>
        <p:spPr>
          <a:xfrm>
            <a:off x="9873788" y="3810621"/>
            <a:ext cx="2084352" cy="584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2400"/>
              </a:spcBef>
              <a:defRPr sz="3200"/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t> = 0.02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0615" y="7688231"/>
            <a:ext cx="5703570" cy="1134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064" y="5056447"/>
            <a:ext cx="1717621" cy="771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26751" y="4584696"/>
            <a:ext cx="2991845" cy="584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Average Degree"/>
          <p:cNvSpPr/>
          <p:nvPr/>
        </p:nvSpPr>
        <p:spPr>
          <a:xfrm>
            <a:off x="4495124" y="371034"/>
            <a:ext cx="401455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000"/>
            </a:lvl1pPr>
          </a:lstStyle>
          <a:p>
            <a:pPr/>
            <a:r>
              <a:t>Average Degree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7927"/>
          <a:stretch>
            <a:fillRect/>
          </a:stretch>
        </p:blipFill>
        <p:spPr>
          <a:xfrm>
            <a:off x="541430" y="1770477"/>
            <a:ext cx="7848791" cy="3491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545" y="1713454"/>
            <a:ext cx="4241801" cy="127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6" name="Group"/>
          <p:cNvGrpSpPr/>
          <p:nvPr/>
        </p:nvGrpSpPr>
        <p:grpSpPr>
          <a:xfrm>
            <a:off x="860239" y="2561273"/>
            <a:ext cx="12018854" cy="5276233"/>
            <a:chOff x="0" y="0"/>
            <a:chExt cx="12018852" cy="5276232"/>
          </a:xfrm>
        </p:grpSpPr>
        <p:pic>
          <p:nvPicPr>
            <p:cNvPr id="12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001195" cy="5276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508121" y="659549"/>
              <a:ext cx="4510732" cy="1319883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grpSp>
        <p:nvGrpSpPr>
          <p:cNvPr id="129" name="Group"/>
          <p:cNvGrpSpPr/>
          <p:nvPr/>
        </p:nvGrpSpPr>
        <p:grpSpPr>
          <a:xfrm>
            <a:off x="2804307" y="4980070"/>
            <a:ext cx="10017858" cy="3892034"/>
            <a:chOff x="0" y="0"/>
            <a:chExt cx="10017857" cy="3892032"/>
          </a:xfrm>
        </p:grpSpPr>
        <p:pic>
          <p:nvPicPr>
            <p:cNvPr id="127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7014982" cy="38920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507126" y="672489"/>
              <a:ext cx="4510732" cy="135167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30" name="Network Visualisation &amp; Analysis"/>
          <p:cNvSpPr txBox="1"/>
          <p:nvPr/>
        </p:nvSpPr>
        <p:spPr>
          <a:xfrm>
            <a:off x="2963290" y="355654"/>
            <a:ext cx="707821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Network Visualisation &amp;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  <p:bldP build="whole" bldLvl="1" animBg="1" rev="0" advAuto="0" spid="129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s the size of the network increases, if you keep p, the probability of any two nodes being connected, the same, what happens to the average degree &lt;k&gt;?"/>
          <p:cNvSpPr/>
          <p:nvPr/>
        </p:nvSpPr>
        <p:spPr>
          <a:xfrm>
            <a:off x="1496332" y="1405133"/>
            <a:ext cx="10012136" cy="1549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2400"/>
              </a:spcBef>
              <a:defRPr sz="3200"/>
            </a:pPr>
            <a:r>
              <a:t>As the size of the network increases, if you keep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t>, the probability of any two nodes being connected, the same, what happens to the average degree &lt;k&gt;?</a:t>
            </a:r>
          </a:p>
        </p:txBody>
      </p:sp>
      <p:sp>
        <p:nvSpPr>
          <p:cNvPr id="280" name="p = 0.02"/>
          <p:cNvSpPr/>
          <p:nvPr/>
        </p:nvSpPr>
        <p:spPr>
          <a:xfrm>
            <a:off x="10150072" y="3789369"/>
            <a:ext cx="2084351" cy="584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2400"/>
              </a:spcBef>
              <a:defRPr sz="3200"/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t> = 0.02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4217" y="3281415"/>
            <a:ext cx="3017521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6695" y="4111211"/>
            <a:ext cx="6071410" cy="456889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Average Degree"/>
          <p:cNvSpPr/>
          <p:nvPr/>
        </p:nvSpPr>
        <p:spPr>
          <a:xfrm>
            <a:off x="4495124" y="371034"/>
            <a:ext cx="401455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000"/>
            </a:lvl1pPr>
          </a:lstStyle>
          <a:p>
            <a:pPr/>
            <a:r>
              <a:t>Average Degree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CALE-FREE"/>
          <p:cNvSpPr/>
          <p:nvPr/>
        </p:nvSpPr>
        <p:spPr>
          <a:xfrm>
            <a:off x="4272965" y="3942654"/>
            <a:ext cx="401455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000"/>
            </a:lvl1pPr>
          </a:lstStyle>
          <a:p>
            <a:pPr/>
            <a:r>
              <a:t>SCALE-FREE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3112" y="2073993"/>
            <a:ext cx="13111024" cy="6494247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Epidemics on Networks"/>
          <p:cNvSpPr txBox="1"/>
          <p:nvPr/>
        </p:nvSpPr>
        <p:spPr>
          <a:xfrm>
            <a:off x="4051647" y="808477"/>
            <a:ext cx="520910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Epidemics on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i_epidemic.m4v" descr="si_epidemic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37519"/>
            <a:ext cx="13004801" cy="846011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Previously…"/>
          <p:cNvSpPr/>
          <p:nvPr/>
        </p:nvSpPr>
        <p:spPr>
          <a:xfrm>
            <a:off x="5281222" y="217232"/>
            <a:ext cx="31133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000"/>
            </a:lvl1pPr>
          </a:lstStyle>
          <a:p>
            <a:pPr/>
            <a:r>
              <a:t>Previously…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3499" fill="hold"/>
                                        <p:tgtEl>
                                          <p:spTgt spid="2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9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I on Random Graphs"/>
          <p:cNvSpPr/>
          <p:nvPr/>
        </p:nvSpPr>
        <p:spPr>
          <a:xfrm>
            <a:off x="4478034" y="183054"/>
            <a:ext cx="545244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000"/>
            </a:lvl1pPr>
          </a:lstStyle>
          <a:p>
            <a:pPr/>
            <a:r>
              <a:t>SI on Random Graphs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12" y="1061568"/>
            <a:ext cx="12757176" cy="8180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roject"/>
          <p:cNvSpPr/>
          <p:nvPr/>
        </p:nvSpPr>
        <p:spPr>
          <a:xfrm>
            <a:off x="5742627" y="798261"/>
            <a:ext cx="19738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99" name="Study Epidemics on Random, Lattice &amp; Scale-Free Networks"/>
          <p:cNvSpPr/>
          <p:nvPr/>
        </p:nvSpPr>
        <p:spPr>
          <a:xfrm>
            <a:off x="1869945" y="4216400"/>
            <a:ext cx="926491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000"/>
            </a:lvl1pPr>
          </a:lstStyle>
          <a:p>
            <a:pPr/>
            <a:r>
              <a:t>Study Epidemics on Random, Lattice &amp; Scale-Free Networks </a:t>
            </a:r>
          </a:p>
        </p:txBody>
      </p:sp>
      <p:sp>
        <p:nvSpPr>
          <p:cNvPr id="300" name="Implement the SIR model"/>
          <p:cNvSpPr/>
          <p:nvPr/>
        </p:nvSpPr>
        <p:spPr>
          <a:xfrm>
            <a:off x="1976001" y="2736047"/>
            <a:ext cx="632758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000"/>
            </a:lvl1pPr>
          </a:lstStyle>
          <a:p>
            <a:pPr/>
            <a:r>
              <a:t>Implement the SIR model</a:t>
            </a:r>
          </a:p>
        </p:txBody>
      </p:sp>
      <p:sp>
        <p:nvSpPr>
          <p:cNvPr id="301" name="Design effective vaccination strategies for each network."/>
          <p:cNvSpPr/>
          <p:nvPr/>
        </p:nvSpPr>
        <p:spPr>
          <a:xfrm>
            <a:off x="1840973" y="6306352"/>
            <a:ext cx="890270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000"/>
            </a:lvl1pPr>
          </a:lstStyle>
          <a:p>
            <a:pPr/>
            <a:r>
              <a:t>Design effective vaccination strategies for each network.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ttps://sites.google.com/site/introcomplexnetworks/"/>
          <p:cNvSpPr txBox="1"/>
          <p:nvPr/>
        </p:nvSpPr>
        <p:spPr>
          <a:xfrm>
            <a:off x="924788" y="4430823"/>
            <a:ext cx="1115522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https://sites.google.com/site/introcomplexnetworks/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andom Graphs"/>
          <p:cNvSpPr/>
          <p:nvPr/>
        </p:nvSpPr>
        <p:spPr>
          <a:xfrm>
            <a:off x="4544810" y="200422"/>
            <a:ext cx="391518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000"/>
            </a:lvl1pPr>
          </a:lstStyle>
          <a:p>
            <a:pPr/>
            <a:r>
              <a:t>Random Graphs</a:t>
            </a:r>
          </a:p>
        </p:txBody>
      </p:sp>
      <p:grpSp>
        <p:nvGrpSpPr>
          <p:cNvPr id="137" name="Group"/>
          <p:cNvGrpSpPr/>
          <p:nvPr/>
        </p:nvGrpSpPr>
        <p:grpSpPr>
          <a:xfrm>
            <a:off x="1389966" y="1635279"/>
            <a:ext cx="3318443" cy="4212655"/>
            <a:chOff x="0" y="0"/>
            <a:chExt cx="3318441" cy="4212654"/>
          </a:xfrm>
        </p:grpSpPr>
        <p:pic>
          <p:nvPicPr>
            <p:cNvPr id="135" name="erdos321.jpg" descr="erdos321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62717" cy="3245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" name="Pál Erdös…"/>
            <p:cNvSpPr txBox="1"/>
            <p:nvPr/>
          </p:nvSpPr>
          <p:spPr>
            <a:xfrm>
              <a:off x="189466" y="3349090"/>
              <a:ext cx="3128976" cy="8635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r" defTabSz="914400"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b="1" sz="1400">
                  <a:solidFill>
                    <a:srgbClr val="FFC85B"/>
                  </a:solidFill>
                  <a:latin typeface="Arial"/>
                  <a:ea typeface="Arial"/>
                  <a:cs typeface="Arial"/>
                  <a:sym typeface="Arial"/>
                </a:rPr>
                <a:t>Pál Erdös</a:t>
              </a:r>
              <a:endParaRPr b="1" sz="1400">
                <a:solidFill>
                  <a:srgbClr val="FFC85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r" defTabSz="914400">
                <a:defRPr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b="1" sz="1400">
                  <a:solidFill>
                    <a:srgbClr val="FFC85B"/>
                  </a:solidFill>
                  <a:latin typeface="Arial"/>
                  <a:ea typeface="Arial"/>
                  <a:cs typeface="Arial"/>
                  <a:sym typeface="Arial"/>
                </a:rPr>
                <a:t>(1913-1996)</a:t>
              </a:r>
            </a:p>
          </p:txBody>
        </p:sp>
      </p:grpSp>
      <p:pic>
        <p:nvPicPr>
          <p:cNvPr id="138" name="dicecolor.jpg" descr="dicecolo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7524" y="6010855"/>
            <a:ext cx="3023327" cy="2265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10253" y="1389266"/>
            <a:ext cx="6812316" cy="697506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034" y="1488331"/>
            <a:ext cx="9282732" cy="648621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ErdosRenyi.nlogo"/>
          <p:cNvSpPr/>
          <p:nvPr/>
        </p:nvSpPr>
        <p:spPr>
          <a:xfrm>
            <a:off x="4257715" y="387992"/>
            <a:ext cx="44893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000"/>
            </a:lvl1pPr>
          </a:lstStyle>
          <a:p>
            <a:pPr/>
            <a:r>
              <a:t>ErdosRenyi.nlogo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How it works?"/>
          <p:cNvSpPr txBox="1"/>
          <p:nvPr/>
        </p:nvSpPr>
        <p:spPr>
          <a:xfrm>
            <a:off x="4890071" y="502817"/>
            <a:ext cx="32246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 it works? </a:t>
            </a:r>
          </a:p>
        </p:txBody>
      </p:sp>
      <p:sp>
        <p:nvSpPr>
          <p:cNvPr id="147" name="Circle"/>
          <p:cNvSpPr/>
          <p:nvPr/>
        </p:nvSpPr>
        <p:spPr>
          <a:xfrm>
            <a:off x="7461315" y="2359896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8" name="Circle"/>
          <p:cNvSpPr/>
          <p:nvPr/>
        </p:nvSpPr>
        <p:spPr>
          <a:xfrm>
            <a:off x="3235990" y="4533900"/>
            <a:ext cx="685801" cy="685800"/>
          </a:xfrm>
          <a:prstGeom prst="ellipse">
            <a:avLst/>
          </a:prstGeom>
          <a:gradFill>
            <a:gsLst>
              <a:gs pos="0">
                <a:srgbClr val="FFEE3B"/>
              </a:gs>
              <a:gs pos="49523">
                <a:srgbClr val="B5821E"/>
              </a:gs>
              <a:gs pos="99464">
                <a:srgbClr val="6A1701"/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9" name="Circle"/>
          <p:cNvSpPr/>
          <p:nvPr/>
        </p:nvSpPr>
        <p:spPr>
          <a:xfrm>
            <a:off x="9519382" y="4533900"/>
            <a:ext cx="685801" cy="685800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0" name="Circle"/>
          <p:cNvSpPr/>
          <p:nvPr/>
        </p:nvSpPr>
        <p:spPr>
          <a:xfrm>
            <a:off x="7143998" y="7015506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grpSp>
        <p:nvGrpSpPr>
          <p:cNvPr id="153" name="Group"/>
          <p:cNvGrpSpPr/>
          <p:nvPr/>
        </p:nvGrpSpPr>
        <p:grpSpPr>
          <a:xfrm>
            <a:off x="2106889" y="2549728"/>
            <a:ext cx="1750315" cy="1921705"/>
            <a:chOff x="0" y="0"/>
            <a:chExt cx="1750314" cy="1921703"/>
          </a:xfrm>
        </p:grpSpPr>
        <p:sp>
          <p:nvSpPr>
            <p:cNvPr id="151" name="thiswho"/>
            <p:cNvSpPr txBox="1"/>
            <p:nvPr/>
          </p:nvSpPr>
          <p:spPr>
            <a:xfrm>
              <a:off x="0" y="0"/>
              <a:ext cx="175031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thiswho</a:t>
              </a:r>
            </a:p>
          </p:txBody>
        </p:sp>
        <p:sp>
          <p:nvSpPr>
            <p:cNvPr id="152" name="Line"/>
            <p:cNvSpPr/>
            <p:nvPr/>
          </p:nvSpPr>
          <p:spPr>
            <a:xfrm>
              <a:off x="974987" y="751543"/>
              <a:ext cx="313880" cy="117016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8207503" y="1155799"/>
            <a:ext cx="1706121" cy="1340875"/>
            <a:chOff x="0" y="0"/>
            <a:chExt cx="1706119" cy="1340874"/>
          </a:xfrm>
        </p:grpSpPr>
        <p:sp>
          <p:nvSpPr>
            <p:cNvPr id="154" name="who"/>
            <p:cNvSpPr txBox="1"/>
            <p:nvPr/>
          </p:nvSpPr>
          <p:spPr>
            <a:xfrm>
              <a:off x="626855" y="0"/>
              <a:ext cx="107926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</a:t>
              </a:r>
            </a:p>
          </p:txBody>
        </p:sp>
        <p:sp>
          <p:nvSpPr>
            <p:cNvPr id="155" name="Line"/>
            <p:cNvSpPr/>
            <p:nvPr/>
          </p:nvSpPr>
          <p:spPr>
            <a:xfrm flipH="1">
              <a:off x="0" y="677525"/>
              <a:ext cx="663350" cy="663350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9" name="Group"/>
          <p:cNvGrpSpPr/>
          <p:nvPr/>
        </p:nvGrpSpPr>
        <p:grpSpPr>
          <a:xfrm>
            <a:off x="3928447" y="2859168"/>
            <a:ext cx="3461625" cy="1936798"/>
            <a:chOff x="0" y="0"/>
            <a:chExt cx="3461624" cy="1936796"/>
          </a:xfrm>
        </p:grpSpPr>
        <p:sp>
          <p:nvSpPr>
            <p:cNvPr id="157" name="Line"/>
            <p:cNvSpPr/>
            <p:nvPr/>
          </p:nvSpPr>
          <p:spPr>
            <a:xfrm flipV="1">
              <a:off x="0" y="37465"/>
              <a:ext cx="3461625" cy="1899332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58" name="p"/>
            <p:cNvSpPr txBox="1"/>
            <p:nvPr/>
          </p:nvSpPr>
          <p:spPr>
            <a:xfrm>
              <a:off x="1680029" y="0"/>
              <a:ext cx="40917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2"/>
      <p:bldP build="whole" bldLvl="1" animBg="1" rev="0" advAuto="0" spid="159" grpId="3"/>
      <p:bldP build="whole" bldLvl="1" animBg="1" rev="0" advAuto="0" spid="15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How it works?"/>
          <p:cNvSpPr txBox="1"/>
          <p:nvPr/>
        </p:nvSpPr>
        <p:spPr>
          <a:xfrm>
            <a:off x="4890071" y="502817"/>
            <a:ext cx="32246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 it works? </a:t>
            </a:r>
          </a:p>
        </p:txBody>
      </p:sp>
      <p:sp>
        <p:nvSpPr>
          <p:cNvPr id="164" name="Circle"/>
          <p:cNvSpPr/>
          <p:nvPr/>
        </p:nvSpPr>
        <p:spPr>
          <a:xfrm>
            <a:off x="7461315" y="2325718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5" name="Circle"/>
          <p:cNvSpPr/>
          <p:nvPr/>
        </p:nvSpPr>
        <p:spPr>
          <a:xfrm>
            <a:off x="3235990" y="4533900"/>
            <a:ext cx="685801" cy="685800"/>
          </a:xfrm>
          <a:prstGeom prst="ellipse">
            <a:avLst/>
          </a:prstGeom>
          <a:gradFill>
            <a:gsLst>
              <a:gs pos="0">
                <a:srgbClr val="FFEE3B"/>
              </a:gs>
              <a:gs pos="49523">
                <a:srgbClr val="B5821E"/>
              </a:gs>
              <a:gs pos="99464">
                <a:srgbClr val="6A1701"/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6" name="Circle"/>
          <p:cNvSpPr/>
          <p:nvPr/>
        </p:nvSpPr>
        <p:spPr>
          <a:xfrm>
            <a:off x="9519382" y="4533900"/>
            <a:ext cx="685801" cy="685800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7" name="Circle"/>
          <p:cNvSpPr/>
          <p:nvPr/>
        </p:nvSpPr>
        <p:spPr>
          <a:xfrm>
            <a:off x="7143998" y="7015506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grpSp>
        <p:nvGrpSpPr>
          <p:cNvPr id="170" name="Group"/>
          <p:cNvGrpSpPr/>
          <p:nvPr/>
        </p:nvGrpSpPr>
        <p:grpSpPr>
          <a:xfrm>
            <a:off x="2249472" y="2481371"/>
            <a:ext cx="1294258" cy="1990062"/>
            <a:chOff x="142583" y="-68356"/>
            <a:chExt cx="1294257" cy="1990060"/>
          </a:xfrm>
        </p:grpSpPr>
        <p:sp>
          <p:nvSpPr>
            <p:cNvPr id="168" name="caller"/>
            <p:cNvSpPr txBox="1"/>
            <p:nvPr/>
          </p:nvSpPr>
          <p:spPr>
            <a:xfrm>
              <a:off x="142583" y="-68357"/>
              <a:ext cx="1294258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caller</a:t>
              </a:r>
            </a:p>
          </p:txBody>
        </p:sp>
        <p:sp>
          <p:nvSpPr>
            <p:cNvPr id="169" name="Line"/>
            <p:cNvSpPr/>
            <p:nvPr/>
          </p:nvSpPr>
          <p:spPr>
            <a:xfrm>
              <a:off x="974987" y="751543"/>
              <a:ext cx="313880" cy="117016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71" name="Line"/>
          <p:cNvSpPr/>
          <p:nvPr/>
        </p:nvSpPr>
        <p:spPr>
          <a:xfrm flipV="1">
            <a:off x="3928447" y="2861612"/>
            <a:ext cx="3569234" cy="1865998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2" name="create-link-with myself"/>
          <p:cNvSpPr txBox="1"/>
          <p:nvPr/>
        </p:nvSpPr>
        <p:spPr>
          <a:xfrm>
            <a:off x="3114767" y="1237665"/>
            <a:ext cx="67752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create-link-with myself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186" y="6050306"/>
            <a:ext cx="11988801" cy="261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myself"/>
          <p:cNvSpPr txBox="1"/>
          <p:nvPr/>
        </p:nvSpPr>
        <p:spPr>
          <a:xfrm>
            <a:off x="8193223" y="3624936"/>
            <a:ext cx="164339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myself</a:t>
            </a:r>
          </a:p>
        </p:txBody>
      </p:sp>
      <p:sp>
        <p:nvSpPr>
          <p:cNvPr id="175" name="Line"/>
          <p:cNvSpPr/>
          <p:nvPr/>
        </p:nvSpPr>
        <p:spPr>
          <a:xfrm flipH="1" flipV="1">
            <a:off x="8129434" y="3011518"/>
            <a:ext cx="663350" cy="66335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How it works?"/>
          <p:cNvSpPr txBox="1"/>
          <p:nvPr/>
        </p:nvSpPr>
        <p:spPr>
          <a:xfrm>
            <a:off x="4890071" y="502817"/>
            <a:ext cx="32246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 it works? </a:t>
            </a:r>
          </a:p>
        </p:txBody>
      </p:sp>
      <p:sp>
        <p:nvSpPr>
          <p:cNvPr id="180" name="Circle"/>
          <p:cNvSpPr/>
          <p:nvPr/>
        </p:nvSpPr>
        <p:spPr>
          <a:xfrm>
            <a:off x="7461315" y="2325718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1" name="Circle"/>
          <p:cNvSpPr/>
          <p:nvPr/>
        </p:nvSpPr>
        <p:spPr>
          <a:xfrm>
            <a:off x="3235990" y="4533900"/>
            <a:ext cx="685801" cy="685800"/>
          </a:xfrm>
          <a:prstGeom prst="ellipse">
            <a:avLst/>
          </a:prstGeom>
          <a:gradFill>
            <a:gsLst>
              <a:gs pos="0">
                <a:srgbClr val="FFEE3B"/>
              </a:gs>
              <a:gs pos="49523">
                <a:srgbClr val="B5821E"/>
              </a:gs>
              <a:gs pos="99464">
                <a:srgbClr val="6A1701"/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2" name="Circle"/>
          <p:cNvSpPr/>
          <p:nvPr/>
        </p:nvSpPr>
        <p:spPr>
          <a:xfrm>
            <a:off x="9519382" y="4533900"/>
            <a:ext cx="685801" cy="685800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3" name="Circle"/>
          <p:cNvSpPr/>
          <p:nvPr/>
        </p:nvSpPr>
        <p:spPr>
          <a:xfrm>
            <a:off x="7143998" y="7015506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2106889" y="2549728"/>
            <a:ext cx="1750315" cy="1921705"/>
            <a:chOff x="0" y="0"/>
            <a:chExt cx="1750314" cy="1921703"/>
          </a:xfrm>
        </p:grpSpPr>
        <p:sp>
          <p:nvSpPr>
            <p:cNvPr id="184" name="thiswho"/>
            <p:cNvSpPr txBox="1"/>
            <p:nvPr/>
          </p:nvSpPr>
          <p:spPr>
            <a:xfrm>
              <a:off x="0" y="0"/>
              <a:ext cx="175031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thiswho</a:t>
              </a:r>
            </a:p>
          </p:txBody>
        </p:sp>
        <p:sp>
          <p:nvSpPr>
            <p:cNvPr id="185" name="Line"/>
            <p:cNvSpPr/>
            <p:nvPr/>
          </p:nvSpPr>
          <p:spPr>
            <a:xfrm>
              <a:off x="974987" y="751543"/>
              <a:ext cx="313880" cy="117016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10189838" y="3240668"/>
            <a:ext cx="1706121" cy="1340876"/>
            <a:chOff x="0" y="0"/>
            <a:chExt cx="1706119" cy="1340874"/>
          </a:xfrm>
        </p:grpSpPr>
        <p:sp>
          <p:nvSpPr>
            <p:cNvPr id="187" name="who"/>
            <p:cNvSpPr txBox="1"/>
            <p:nvPr/>
          </p:nvSpPr>
          <p:spPr>
            <a:xfrm>
              <a:off x="626855" y="0"/>
              <a:ext cx="107926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</a:t>
              </a:r>
            </a:p>
          </p:txBody>
        </p:sp>
        <p:sp>
          <p:nvSpPr>
            <p:cNvPr id="188" name="Line"/>
            <p:cNvSpPr/>
            <p:nvPr/>
          </p:nvSpPr>
          <p:spPr>
            <a:xfrm flipH="1">
              <a:off x="0" y="677525"/>
              <a:ext cx="663350" cy="663350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90" name="Line"/>
          <p:cNvSpPr/>
          <p:nvPr/>
        </p:nvSpPr>
        <p:spPr>
          <a:xfrm flipV="1">
            <a:off x="3928447" y="2861612"/>
            <a:ext cx="3569234" cy="1865998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1" name="p"/>
          <p:cNvSpPr txBox="1"/>
          <p:nvPr/>
        </p:nvSpPr>
        <p:spPr>
          <a:xfrm>
            <a:off x="7282314" y="3759162"/>
            <a:ext cx="40917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</a:t>
            </a:r>
          </a:p>
        </p:txBody>
      </p:sp>
      <p:sp>
        <p:nvSpPr>
          <p:cNvPr id="192" name="Line"/>
          <p:cNvSpPr/>
          <p:nvPr/>
        </p:nvSpPr>
        <p:spPr>
          <a:xfrm>
            <a:off x="4055447" y="4922965"/>
            <a:ext cx="5330280" cy="1"/>
          </a:xfrm>
          <a:prstGeom prst="line">
            <a:avLst/>
          </a:pr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3" name="create-link-with myself"/>
          <p:cNvSpPr txBox="1"/>
          <p:nvPr/>
        </p:nvSpPr>
        <p:spPr>
          <a:xfrm>
            <a:off x="3114767" y="1237665"/>
            <a:ext cx="67752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create-link-with myself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"/>
      <p:bldP build="whole" bldLvl="1" animBg="1" rev="0" advAuto="0" spid="189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How it works?"/>
          <p:cNvSpPr txBox="1"/>
          <p:nvPr/>
        </p:nvSpPr>
        <p:spPr>
          <a:xfrm>
            <a:off x="4890071" y="502817"/>
            <a:ext cx="32246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 it works? </a:t>
            </a:r>
          </a:p>
        </p:txBody>
      </p:sp>
      <p:sp>
        <p:nvSpPr>
          <p:cNvPr id="198" name="Circle"/>
          <p:cNvSpPr/>
          <p:nvPr/>
        </p:nvSpPr>
        <p:spPr>
          <a:xfrm>
            <a:off x="7461315" y="2325718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9" name="Circle"/>
          <p:cNvSpPr/>
          <p:nvPr/>
        </p:nvSpPr>
        <p:spPr>
          <a:xfrm>
            <a:off x="3235990" y="4533900"/>
            <a:ext cx="685801" cy="685800"/>
          </a:xfrm>
          <a:prstGeom prst="ellipse">
            <a:avLst/>
          </a:prstGeom>
          <a:gradFill>
            <a:gsLst>
              <a:gs pos="0">
                <a:srgbClr val="FFEE3B"/>
              </a:gs>
              <a:gs pos="49523">
                <a:srgbClr val="B5821E"/>
              </a:gs>
              <a:gs pos="99464">
                <a:srgbClr val="6A1701"/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0" name="Circle"/>
          <p:cNvSpPr/>
          <p:nvPr/>
        </p:nvSpPr>
        <p:spPr>
          <a:xfrm>
            <a:off x="9519382" y="4533900"/>
            <a:ext cx="685801" cy="685800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1" name="Circle"/>
          <p:cNvSpPr/>
          <p:nvPr/>
        </p:nvSpPr>
        <p:spPr>
          <a:xfrm>
            <a:off x="7143998" y="7015506"/>
            <a:ext cx="685801" cy="685801"/>
          </a:xfrm>
          <a:prstGeom prst="ellipse">
            <a:avLst/>
          </a:prstGeom>
          <a:gradFill>
            <a:gsLst>
              <a:gs pos="0">
                <a:srgbClr val="AAFBFF"/>
              </a:gs>
              <a:gs pos="49790">
                <a:srgbClr val="5AA0C9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>
              <a:fillToRect l="35797" t="32663" r="64202" b="673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C0BDB7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grpSp>
        <p:nvGrpSpPr>
          <p:cNvPr id="204" name="Group"/>
          <p:cNvGrpSpPr/>
          <p:nvPr/>
        </p:nvGrpSpPr>
        <p:grpSpPr>
          <a:xfrm>
            <a:off x="2106889" y="2549728"/>
            <a:ext cx="1750315" cy="1921705"/>
            <a:chOff x="0" y="0"/>
            <a:chExt cx="1750314" cy="1921703"/>
          </a:xfrm>
        </p:grpSpPr>
        <p:sp>
          <p:nvSpPr>
            <p:cNvPr id="202" name="thiswho"/>
            <p:cNvSpPr txBox="1"/>
            <p:nvPr/>
          </p:nvSpPr>
          <p:spPr>
            <a:xfrm>
              <a:off x="0" y="0"/>
              <a:ext cx="175031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thiswho</a:t>
              </a:r>
            </a:p>
          </p:txBody>
        </p:sp>
        <p:sp>
          <p:nvSpPr>
            <p:cNvPr id="203" name="Line"/>
            <p:cNvSpPr/>
            <p:nvPr/>
          </p:nvSpPr>
          <p:spPr>
            <a:xfrm>
              <a:off x="974987" y="751543"/>
              <a:ext cx="313880" cy="117016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7907014" y="5718587"/>
            <a:ext cx="1706120" cy="1340875"/>
            <a:chOff x="0" y="0"/>
            <a:chExt cx="1706119" cy="1340874"/>
          </a:xfrm>
        </p:grpSpPr>
        <p:sp>
          <p:nvSpPr>
            <p:cNvPr id="205" name="who"/>
            <p:cNvSpPr txBox="1"/>
            <p:nvPr/>
          </p:nvSpPr>
          <p:spPr>
            <a:xfrm>
              <a:off x="626855" y="0"/>
              <a:ext cx="107926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who</a:t>
              </a:r>
            </a:p>
          </p:txBody>
        </p:sp>
        <p:sp>
          <p:nvSpPr>
            <p:cNvPr id="206" name="Line"/>
            <p:cNvSpPr/>
            <p:nvPr/>
          </p:nvSpPr>
          <p:spPr>
            <a:xfrm flipH="1">
              <a:off x="0" y="677525"/>
              <a:ext cx="663350" cy="663350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08" name="Line"/>
          <p:cNvSpPr/>
          <p:nvPr/>
        </p:nvSpPr>
        <p:spPr>
          <a:xfrm flipV="1">
            <a:off x="3928447" y="2861612"/>
            <a:ext cx="3569234" cy="1865998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9" name="p"/>
          <p:cNvSpPr txBox="1"/>
          <p:nvPr/>
        </p:nvSpPr>
        <p:spPr>
          <a:xfrm>
            <a:off x="5508479" y="5348447"/>
            <a:ext cx="40916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</a:t>
            </a:r>
          </a:p>
        </p:txBody>
      </p:sp>
      <p:sp>
        <p:nvSpPr>
          <p:cNvPr id="210" name="Line"/>
          <p:cNvSpPr/>
          <p:nvPr/>
        </p:nvSpPr>
        <p:spPr>
          <a:xfrm>
            <a:off x="4055446" y="4922965"/>
            <a:ext cx="2991945" cy="2307963"/>
          </a:xfrm>
          <a:prstGeom prst="line">
            <a:avLst/>
          </a:pr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  <p:bldP build="whole" bldLvl="1" animBg="1" rev="0" advAuto="0" spid="207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